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67" r:id="rId2"/>
    <p:sldId id="263" r:id="rId3"/>
    <p:sldId id="264" r:id="rId4"/>
    <p:sldId id="265" r:id="rId5"/>
    <p:sldId id="261" r:id="rId6"/>
    <p:sldId id="262" r:id="rId7"/>
    <p:sldId id="259" r:id="rId8"/>
    <p:sldId id="266"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70"/>
    <p:restoredTop sz="88580"/>
  </p:normalViewPr>
  <p:slideViewPr>
    <p:cSldViewPr snapToGrid="0" snapToObjects="1">
      <p:cViewPr>
        <p:scale>
          <a:sx n="85" d="100"/>
          <a:sy n="85" d="100"/>
        </p:scale>
        <p:origin x="1600" y="4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357FB8-B78C-7345-A2B6-DE9B70CFCDB1}" type="datetimeFigureOut">
              <a:rPr lang="en-US" smtClean="0"/>
              <a:t>2/8/18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207665-BCA9-7B41-8085-97D5BBC9A0D2}" type="slidenum">
              <a:rPr lang="en-US" smtClean="0"/>
              <a:t>‹#›</a:t>
            </a:fld>
            <a:endParaRPr lang="en-US"/>
          </a:p>
        </p:txBody>
      </p:sp>
    </p:spTree>
    <p:extLst>
      <p:ext uri="{BB962C8B-B14F-4D97-AF65-F5344CB8AC3E}">
        <p14:creationId xmlns:p14="http://schemas.microsoft.com/office/powerpoint/2010/main" val="324383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Figure S4: Completion and contamination (determined with CheckM) of bins recovered from the CAMI’s high, medium, and low complexity synthetic data sets using original binning software (metaBAT2, MaxBin2, CONCOCT) and software consolidating the original sets (</a:t>
            </a:r>
            <a:r>
              <a:rPr lang="en-US" sz="1200" kern="1200" dirty="0" err="1" smtClean="0">
                <a:solidFill>
                  <a:schemeClr val="tx1"/>
                </a:solidFill>
                <a:effectLst/>
                <a:latin typeface="+mn-lt"/>
                <a:ea typeface="+mn-ea"/>
                <a:cs typeface="+mn-cs"/>
              </a:rPr>
              <a:t>DAS_Tool</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Binning_refiner</a:t>
            </a:r>
            <a:r>
              <a:rPr lang="en-US" sz="1200" kern="1200" dirty="0" smtClean="0">
                <a:solidFill>
                  <a:schemeClr val="tx1"/>
                </a:solidFill>
                <a:effectLst/>
                <a:latin typeface="+mn-lt"/>
                <a:ea typeface="+mn-ea"/>
                <a:cs typeface="+mn-cs"/>
              </a:rPr>
              <a:t>, metaWRAP). Only bins with ≥50% completion and ≤10% contamination are shown.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E207665-BCA9-7B41-8085-97D5BBC9A0D2}" type="slidenum">
              <a:rPr lang="en-US" smtClean="0"/>
              <a:t>1</a:t>
            </a:fld>
            <a:endParaRPr lang="en-US"/>
          </a:p>
        </p:txBody>
      </p:sp>
    </p:spTree>
    <p:extLst>
      <p:ext uri="{BB962C8B-B14F-4D97-AF65-F5344CB8AC3E}">
        <p14:creationId xmlns:p14="http://schemas.microsoft.com/office/powerpoint/2010/main" val="1593266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Figure S5: True recall and precision (determined with AMBER) of bins recovered from the CAMI’s high, medium, and low complexity synthetic data sets using original binning software (metaBAT2, MaxBin2, CONCOCT) and software consolidating the original sets (</a:t>
            </a:r>
            <a:r>
              <a:rPr lang="en-US" sz="1200" kern="1200" dirty="0" err="1" smtClean="0">
                <a:solidFill>
                  <a:schemeClr val="tx1"/>
                </a:solidFill>
                <a:effectLst/>
                <a:latin typeface="+mn-lt"/>
                <a:ea typeface="+mn-ea"/>
                <a:cs typeface="+mn-cs"/>
              </a:rPr>
              <a:t>DAS_Tool</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Binning_refiner</a:t>
            </a:r>
            <a:r>
              <a:rPr lang="en-US" sz="1200" kern="1200" dirty="0" smtClean="0">
                <a:solidFill>
                  <a:schemeClr val="tx1"/>
                </a:solidFill>
                <a:effectLst/>
                <a:latin typeface="+mn-lt"/>
                <a:ea typeface="+mn-ea"/>
                <a:cs typeface="+mn-cs"/>
              </a:rPr>
              <a:t>, metaWRAP). Only bins with ≥0.5% recall and ≥0.9% precision are shown.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808BE16-2894-CB47-8B89-49BB5F20AD95}" type="slidenum">
              <a:rPr lang="en-US" smtClean="0"/>
              <a:t>2</a:t>
            </a:fld>
            <a:endParaRPr lang="en-US"/>
          </a:p>
        </p:txBody>
      </p:sp>
    </p:spTree>
    <p:extLst>
      <p:ext uri="{BB962C8B-B14F-4D97-AF65-F5344CB8AC3E}">
        <p14:creationId xmlns:p14="http://schemas.microsoft.com/office/powerpoint/2010/main" val="1338574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Figure S6: Completion of bins recovered from water, gut, and soil metagenomes with the metaWRAP-</a:t>
            </a:r>
            <a:r>
              <a:rPr lang="en-US" sz="1200" kern="1200" dirty="0" err="1" smtClean="0">
                <a:solidFill>
                  <a:schemeClr val="tx1"/>
                </a:solidFill>
                <a:effectLst/>
                <a:latin typeface="+mn-lt"/>
                <a:ea typeface="+mn-ea"/>
                <a:cs typeface="+mn-cs"/>
              </a:rPr>
              <a:t>Bin_refinement</a:t>
            </a:r>
            <a:r>
              <a:rPr lang="en-US" sz="1200" kern="1200" dirty="0" smtClean="0">
                <a:solidFill>
                  <a:schemeClr val="tx1"/>
                </a:solidFill>
                <a:effectLst/>
                <a:latin typeface="+mn-lt"/>
                <a:ea typeface="+mn-ea"/>
                <a:cs typeface="+mn-cs"/>
              </a:rPr>
              <a:t> module with a varying minimum completion parameter (-c), but constant maximum contamination parameter (-x 10). The numbers in the brackets indicate the number of extra bins gained at that threshold compared to the baseline run (-c 50 –x 10). Only bins with ≥50% completion and ≤10% contamination are shown.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808BE16-2894-CB47-8B89-49BB5F20AD95}" type="slidenum">
              <a:rPr lang="en-US" smtClean="0"/>
              <a:t>3</a:t>
            </a:fld>
            <a:endParaRPr lang="en-US"/>
          </a:p>
        </p:txBody>
      </p:sp>
    </p:spTree>
    <p:extLst>
      <p:ext uri="{BB962C8B-B14F-4D97-AF65-F5344CB8AC3E}">
        <p14:creationId xmlns:p14="http://schemas.microsoft.com/office/powerpoint/2010/main" val="118604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Figure S7: Contamination of bins recovered from water, gut, and soil metagenomes with the metaWRAP-</a:t>
            </a:r>
            <a:r>
              <a:rPr lang="en-US" sz="1200" kern="1200" dirty="0" err="1" smtClean="0">
                <a:solidFill>
                  <a:schemeClr val="tx1"/>
                </a:solidFill>
                <a:effectLst/>
                <a:latin typeface="+mn-lt"/>
                <a:ea typeface="+mn-ea"/>
                <a:cs typeface="+mn-cs"/>
              </a:rPr>
              <a:t>Bin_refinement</a:t>
            </a:r>
            <a:r>
              <a:rPr lang="en-US" sz="1200" kern="1200" dirty="0" smtClean="0">
                <a:solidFill>
                  <a:schemeClr val="tx1"/>
                </a:solidFill>
                <a:effectLst/>
                <a:latin typeface="+mn-lt"/>
                <a:ea typeface="+mn-ea"/>
                <a:cs typeface="+mn-cs"/>
              </a:rPr>
              <a:t> module with a varying maximum contamination parameter (-x), but constant minimum completion parameter (-c 50). The numbers in the brackets indicate the number of extra bins gained at that threshold compared to the baseline run (-c 50 –x 10). Only bins with ≥50% completion and ≤10% contamination are shown.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A5E7C1-57C9-8E40-9255-A164967D22C5}" type="slidenum">
              <a:rPr lang="en-US" smtClean="0"/>
              <a:t>4</a:t>
            </a:fld>
            <a:endParaRPr lang="en-US"/>
          </a:p>
        </p:txBody>
      </p:sp>
    </p:spTree>
    <p:extLst>
      <p:ext uri="{BB962C8B-B14F-4D97-AF65-F5344CB8AC3E}">
        <p14:creationId xmlns:p14="http://schemas.microsoft.com/office/powerpoint/2010/main" val="257425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Figure S8: Taxonomic distribution of reads from water, gut and soil metagenomes, estimated with the metaWRAP-Kraken module.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E207665-BCA9-7B41-8085-97D5BBC9A0D2}" type="slidenum">
              <a:rPr lang="en-US" smtClean="0"/>
              <a:t>5</a:t>
            </a:fld>
            <a:endParaRPr lang="en-US"/>
          </a:p>
        </p:txBody>
      </p:sp>
    </p:spTree>
    <p:extLst>
      <p:ext uri="{BB962C8B-B14F-4D97-AF65-F5344CB8AC3E}">
        <p14:creationId xmlns:p14="http://schemas.microsoft.com/office/powerpoint/2010/main" val="1692397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Figure S9: Clustered heat maps showing the log of bin abundance of bins extracted with metaWRAP-</a:t>
            </a:r>
            <a:r>
              <a:rPr lang="en-US" sz="1200" kern="1200" dirty="0" err="1" smtClean="0">
                <a:solidFill>
                  <a:schemeClr val="tx1"/>
                </a:solidFill>
                <a:effectLst/>
                <a:latin typeface="+mn-lt"/>
                <a:ea typeface="+mn-ea"/>
                <a:cs typeface="+mn-cs"/>
              </a:rPr>
              <a:t>Bin_refinement</a:t>
            </a:r>
            <a:r>
              <a:rPr lang="en-US" sz="1200" kern="1200" dirty="0" smtClean="0">
                <a:solidFill>
                  <a:schemeClr val="tx1"/>
                </a:solidFill>
                <a:effectLst/>
                <a:latin typeface="+mn-lt"/>
                <a:ea typeface="+mn-ea"/>
                <a:cs typeface="+mn-cs"/>
              </a:rPr>
              <a:t> (-c 50 –x 10) across samples in water, gut, and soil metagenomes, calculated and plotted with </a:t>
            </a:r>
            <a:r>
              <a:rPr lang="en-US" sz="1200" kern="1200" dirty="0" err="1" smtClean="0">
                <a:solidFill>
                  <a:schemeClr val="tx1"/>
                </a:solidFill>
                <a:effectLst/>
                <a:latin typeface="+mn-lt"/>
                <a:ea typeface="+mn-ea"/>
                <a:cs typeface="+mn-cs"/>
              </a:rPr>
              <a:t>metaWRAP’s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Quant_bins</a:t>
            </a:r>
            <a:r>
              <a:rPr lang="en-US" sz="1200" kern="1200" dirty="0" smtClean="0">
                <a:solidFill>
                  <a:schemeClr val="tx1"/>
                </a:solidFill>
                <a:effectLst/>
                <a:latin typeface="+mn-lt"/>
                <a:ea typeface="+mn-ea"/>
                <a:cs typeface="+mn-cs"/>
              </a:rPr>
              <a:t> module.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E207665-BCA9-7B41-8085-97D5BBC9A0D2}" type="slidenum">
              <a:rPr lang="en-US" smtClean="0"/>
              <a:t>6</a:t>
            </a:fld>
            <a:endParaRPr lang="en-US"/>
          </a:p>
        </p:txBody>
      </p:sp>
    </p:spTree>
    <p:extLst>
      <p:ext uri="{BB962C8B-B14F-4D97-AF65-F5344CB8AC3E}">
        <p14:creationId xmlns:p14="http://schemas.microsoft.com/office/powerpoint/2010/main" val="34926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Figure S10: Distribution of the taxonomy among Bacterial bins extracted from water, gut, and soil metagenomes using </a:t>
            </a:r>
            <a:r>
              <a:rPr lang="en-US" sz="1200" kern="1200" dirty="0" err="1" smtClean="0">
                <a:solidFill>
                  <a:schemeClr val="tx1"/>
                </a:solidFill>
                <a:effectLst/>
                <a:latin typeface="+mn-lt"/>
                <a:ea typeface="+mn-ea"/>
                <a:cs typeface="+mn-cs"/>
              </a:rPr>
              <a:t>metaWRAP’s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Bin_refinement</a:t>
            </a:r>
            <a:r>
              <a:rPr lang="en-US" sz="1200" kern="1200" dirty="0" smtClean="0">
                <a:solidFill>
                  <a:schemeClr val="tx1"/>
                </a:solidFill>
                <a:effectLst/>
                <a:latin typeface="+mn-lt"/>
                <a:ea typeface="+mn-ea"/>
                <a:cs typeface="+mn-cs"/>
              </a:rPr>
              <a:t> module (-c 50 –x 10). Taxonomy estimated with </a:t>
            </a:r>
            <a:r>
              <a:rPr lang="en-US" sz="1200" kern="1200" dirty="0" err="1" smtClean="0">
                <a:solidFill>
                  <a:schemeClr val="tx1"/>
                </a:solidFill>
                <a:effectLst/>
                <a:latin typeface="+mn-lt"/>
                <a:ea typeface="+mn-ea"/>
                <a:cs typeface="+mn-cs"/>
              </a:rPr>
              <a:t>metaWRAP’s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Classify_bins</a:t>
            </a:r>
            <a:r>
              <a:rPr lang="en-US" sz="1200" kern="1200" dirty="0" smtClean="0">
                <a:solidFill>
                  <a:schemeClr val="tx1"/>
                </a:solidFill>
                <a:effectLst/>
                <a:latin typeface="+mn-lt"/>
                <a:ea typeface="+mn-ea"/>
                <a:cs typeface="+mn-cs"/>
              </a:rPr>
              <a:t> module.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808BE16-2894-CB47-8B89-49BB5F20AD95}" type="slidenum">
              <a:rPr lang="en-US" smtClean="0"/>
              <a:t>7</a:t>
            </a:fld>
            <a:endParaRPr lang="en-US"/>
          </a:p>
        </p:txBody>
      </p:sp>
    </p:spTree>
    <p:extLst>
      <p:ext uri="{BB962C8B-B14F-4D97-AF65-F5344CB8AC3E}">
        <p14:creationId xmlns:p14="http://schemas.microsoft.com/office/powerpoint/2010/main" val="1678087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Figure S11: MetaWRAP-</a:t>
            </a:r>
            <a:r>
              <a:rPr lang="en-US" sz="1200" kern="1200" dirty="0" err="1" smtClean="0">
                <a:solidFill>
                  <a:schemeClr val="tx1"/>
                </a:solidFill>
                <a:effectLst/>
                <a:latin typeface="+mn-lt"/>
                <a:ea typeface="+mn-ea"/>
                <a:cs typeface="+mn-cs"/>
              </a:rPr>
              <a:t>Blobology</a:t>
            </a:r>
            <a:r>
              <a:rPr lang="en-US" sz="1200" kern="1200" dirty="0" smtClean="0">
                <a:solidFill>
                  <a:schemeClr val="tx1"/>
                </a:solidFill>
                <a:effectLst/>
                <a:latin typeface="+mn-lt"/>
                <a:ea typeface="+mn-ea"/>
                <a:cs typeface="+mn-cs"/>
              </a:rPr>
              <a:t> visualization of water, gut, and soil metagenomes, showing the GC and average coverage of each successfully binned contig (metaWRAP-</a:t>
            </a:r>
            <a:r>
              <a:rPr lang="en-US" sz="1200" kern="1200" dirty="0" err="1" smtClean="0">
                <a:solidFill>
                  <a:schemeClr val="tx1"/>
                </a:solidFill>
                <a:effectLst/>
                <a:latin typeface="+mn-lt"/>
                <a:ea typeface="+mn-ea"/>
                <a:cs typeface="+mn-cs"/>
              </a:rPr>
              <a:t>Bin_refinement</a:t>
            </a:r>
            <a:r>
              <a:rPr lang="en-US" sz="1200" kern="1200" smtClean="0">
                <a:solidFill>
                  <a:schemeClr val="tx1"/>
                </a:solidFill>
                <a:effectLst/>
                <a:latin typeface="+mn-lt"/>
                <a:ea typeface="+mn-ea"/>
                <a:cs typeface="+mn-cs"/>
              </a:rPr>
              <a:t> –c 70 –x 10) in the assemblies, and annotated with the taxonomy at the phylum level, and the bins that they belong to (bin colors are chosen at random).</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E207665-BCA9-7B41-8085-97D5BBC9A0D2}" type="slidenum">
              <a:rPr lang="en-US" smtClean="0"/>
              <a:t>8</a:t>
            </a:fld>
            <a:endParaRPr lang="en-US"/>
          </a:p>
        </p:txBody>
      </p:sp>
    </p:spTree>
    <p:extLst>
      <p:ext uri="{BB962C8B-B14F-4D97-AF65-F5344CB8AC3E}">
        <p14:creationId xmlns:p14="http://schemas.microsoft.com/office/powerpoint/2010/main" val="1029505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BB71D36-4CE4-1843-8BFB-CBC045A54C63}" type="datetimeFigureOut">
              <a:rPr lang="en-US" smtClean="0"/>
              <a:t>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1902453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B71D36-4CE4-1843-8BFB-CBC045A54C63}" type="datetimeFigureOut">
              <a:rPr lang="en-US" smtClean="0"/>
              <a:t>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449482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B71D36-4CE4-1843-8BFB-CBC045A54C63}" type="datetimeFigureOut">
              <a:rPr lang="en-US" smtClean="0"/>
              <a:t>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1748643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B71D36-4CE4-1843-8BFB-CBC045A54C63}" type="datetimeFigureOut">
              <a:rPr lang="en-US" smtClean="0"/>
              <a:t>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1090818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B71D36-4CE4-1843-8BFB-CBC045A54C63}" type="datetimeFigureOut">
              <a:rPr lang="en-US" smtClean="0"/>
              <a:t>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1226345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BB71D36-4CE4-1843-8BFB-CBC045A54C63}" type="datetimeFigureOut">
              <a:rPr lang="en-US" smtClean="0"/>
              <a:t>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17839052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BB71D36-4CE4-1843-8BFB-CBC045A54C63}" type="datetimeFigureOut">
              <a:rPr lang="en-US" smtClean="0"/>
              <a:t>2/8/18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1075971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BB71D36-4CE4-1843-8BFB-CBC045A54C63}" type="datetimeFigureOut">
              <a:rPr lang="en-US" smtClean="0"/>
              <a:t>2/8/18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2036138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B71D36-4CE4-1843-8BFB-CBC045A54C63}" type="datetimeFigureOut">
              <a:rPr lang="en-US" smtClean="0"/>
              <a:t>2/8/18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1220509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B71D36-4CE4-1843-8BFB-CBC045A54C63}" type="datetimeFigureOut">
              <a:rPr lang="en-US" smtClean="0"/>
              <a:t>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346025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B71D36-4CE4-1843-8BFB-CBC045A54C63}" type="datetimeFigureOut">
              <a:rPr lang="en-US" smtClean="0"/>
              <a:t>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2720558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B71D36-4CE4-1843-8BFB-CBC045A54C63}" type="datetimeFigureOut">
              <a:rPr lang="en-US" smtClean="0"/>
              <a:t>2/8/18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BE8D84-2F25-514C-AB16-718DC6C5F211}" type="slidenum">
              <a:rPr lang="en-US" smtClean="0"/>
              <a:t>‹#›</a:t>
            </a:fld>
            <a:endParaRPr lang="en-US"/>
          </a:p>
        </p:txBody>
      </p:sp>
    </p:spTree>
    <p:extLst>
      <p:ext uri="{BB962C8B-B14F-4D97-AF65-F5344CB8AC3E}">
        <p14:creationId xmlns:p14="http://schemas.microsoft.com/office/powerpoint/2010/main" val="16787970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5" Type="http://schemas.openxmlformats.org/officeDocument/2006/relationships/image" Target="../media/image10.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5" Type="http://schemas.openxmlformats.org/officeDocument/2006/relationships/image" Target="../media/image13.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94872"/>
            <a:ext cx="12192000" cy="6096000"/>
          </a:xfrm>
          <a:prstGeom prst="rect">
            <a:avLst/>
          </a:prstGeom>
        </p:spPr>
      </p:pic>
    </p:spTree>
    <p:extLst>
      <p:ext uri="{BB962C8B-B14F-4D97-AF65-F5344CB8AC3E}">
        <p14:creationId xmlns:p14="http://schemas.microsoft.com/office/powerpoint/2010/main" val="1717411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14684488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238500" y="0"/>
            <a:ext cx="5715000" cy="6858000"/>
          </a:xfrm>
          <a:prstGeom prst="rect">
            <a:avLst/>
          </a:prstGeom>
        </p:spPr>
      </p:pic>
    </p:spTree>
    <p:extLst>
      <p:ext uri="{BB962C8B-B14F-4D97-AF65-F5344CB8AC3E}">
        <p14:creationId xmlns:p14="http://schemas.microsoft.com/office/powerpoint/2010/main" val="18984607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238500" y="0"/>
            <a:ext cx="5715000" cy="6858000"/>
          </a:xfrm>
          <a:prstGeom prst="rect">
            <a:avLst/>
          </a:prstGeom>
        </p:spPr>
      </p:pic>
    </p:spTree>
    <p:extLst>
      <p:ext uri="{BB962C8B-B14F-4D97-AF65-F5344CB8AC3E}">
        <p14:creationId xmlns:p14="http://schemas.microsoft.com/office/powerpoint/2010/main" val="1374726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clrChange>
              <a:clrFrom>
                <a:srgbClr val="FFFFFF"/>
              </a:clrFrom>
              <a:clrTo>
                <a:srgbClr val="FFFFFF">
                  <a:alpha val="0"/>
                </a:srgbClr>
              </a:clrTo>
            </a:clrChange>
          </a:blip>
          <a:srcRect b="2570"/>
          <a:stretch/>
        </p:blipFill>
        <p:spPr>
          <a:xfrm>
            <a:off x="3846808" y="1568223"/>
            <a:ext cx="4261058" cy="3836547"/>
          </a:xfrm>
          <a:prstGeom prst="rect">
            <a:avLst/>
          </a:prstGeom>
        </p:spPr>
      </p:pic>
      <p:pic>
        <p:nvPicPr>
          <p:cNvPr id="5" name="Picture 4"/>
          <p:cNvPicPr>
            <a:picLocks noChangeAspect="1"/>
          </p:cNvPicPr>
          <p:nvPr/>
        </p:nvPicPr>
        <p:blipFill>
          <a:blip r:embed="rId4">
            <a:clrChange>
              <a:clrFrom>
                <a:srgbClr val="FFFFFF"/>
              </a:clrFrom>
              <a:clrTo>
                <a:srgbClr val="FFFFFF">
                  <a:alpha val="0"/>
                </a:srgbClr>
              </a:clrTo>
            </a:clrChange>
          </a:blip>
          <a:stretch>
            <a:fillRect/>
          </a:stretch>
        </p:blipFill>
        <p:spPr>
          <a:xfrm>
            <a:off x="0" y="1116091"/>
            <a:ext cx="4798220" cy="4342486"/>
          </a:xfrm>
          <a:prstGeom prst="rect">
            <a:avLst/>
          </a:prstGeom>
        </p:spPr>
      </p:pic>
      <p:pic>
        <p:nvPicPr>
          <p:cNvPr id="6" name="Picture 5"/>
          <p:cNvPicPr>
            <a:picLocks noChangeAspect="1"/>
          </p:cNvPicPr>
          <p:nvPr/>
        </p:nvPicPr>
        <p:blipFill>
          <a:blip r:embed="rId5">
            <a:clrChange>
              <a:clrFrom>
                <a:srgbClr val="FFFFFF"/>
              </a:clrFrom>
              <a:clrTo>
                <a:srgbClr val="FFFFFF">
                  <a:alpha val="0"/>
                </a:srgbClr>
              </a:clrTo>
            </a:clrChange>
          </a:blip>
          <a:stretch>
            <a:fillRect/>
          </a:stretch>
        </p:blipFill>
        <p:spPr>
          <a:xfrm>
            <a:off x="7840099" y="1062284"/>
            <a:ext cx="4543109" cy="4342486"/>
          </a:xfrm>
          <a:prstGeom prst="rect">
            <a:avLst/>
          </a:prstGeom>
        </p:spPr>
      </p:pic>
      <p:sp>
        <p:nvSpPr>
          <p:cNvPr id="7" name="TextBox 6"/>
          <p:cNvSpPr txBox="1"/>
          <p:nvPr/>
        </p:nvSpPr>
        <p:spPr>
          <a:xfrm>
            <a:off x="1643198" y="562093"/>
            <a:ext cx="1145314" cy="553998"/>
          </a:xfrm>
          <a:prstGeom prst="rect">
            <a:avLst/>
          </a:prstGeom>
          <a:noFill/>
        </p:spPr>
        <p:txBody>
          <a:bodyPr wrap="none" rtlCol="0">
            <a:spAutoFit/>
          </a:bodyPr>
          <a:lstStyle/>
          <a:p>
            <a:r>
              <a:rPr lang="en-US" sz="3000" dirty="0" smtClean="0"/>
              <a:t>Water</a:t>
            </a:r>
            <a:endParaRPr lang="en-US" sz="3000" dirty="0"/>
          </a:p>
        </p:txBody>
      </p:sp>
      <p:sp>
        <p:nvSpPr>
          <p:cNvPr id="8" name="TextBox 7"/>
          <p:cNvSpPr txBox="1"/>
          <p:nvPr/>
        </p:nvSpPr>
        <p:spPr>
          <a:xfrm>
            <a:off x="5733356" y="569605"/>
            <a:ext cx="756938" cy="553998"/>
          </a:xfrm>
          <a:prstGeom prst="rect">
            <a:avLst/>
          </a:prstGeom>
          <a:noFill/>
        </p:spPr>
        <p:txBody>
          <a:bodyPr wrap="none" rtlCol="0">
            <a:spAutoFit/>
          </a:bodyPr>
          <a:lstStyle/>
          <a:p>
            <a:r>
              <a:rPr lang="en-US" sz="3000" dirty="0" smtClean="0"/>
              <a:t>Gut</a:t>
            </a:r>
            <a:endParaRPr lang="en-US" sz="3000" dirty="0"/>
          </a:p>
        </p:txBody>
      </p:sp>
      <p:sp>
        <p:nvSpPr>
          <p:cNvPr id="9" name="TextBox 8"/>
          <p:cNvSpPr txBox="1"/>
          <p:nvPr/>
        </p:nvSpPr>
        <p:spPr>
          <a:xfrm>
            <a:off x="9708187" y="569605"/>
            <a:ext cx="740908" cy="553998"/>
          </a:xfrm>
          <a:prstGeom prst="rect">
            <a:avLst/>
          </a:prstGeom>
          <a:noFill/>
        </p:spPr>
        <p:txBody>
          <a:bodyPr wrap="none" rtlCol="0">
            <a:spAutoFit/>
          </a:bodyPr>
          <a:lstStyle/>
          <a:p>
            <a:r>
              <a:rPr lang="en-US" sz="3000" dirty="0" smtClean="0"/>
              <a:t>Soil</a:t>
            </a:r>
            <a:endParaRPr lang="en-US" sz="3000" dirty="0"/>
          </a:p>
        </p:txBody>
      </p:sp>
    </p:spTree>
    <p:extLst>
      <p:ext uri="{BB962C8B-B14F-4D97-AF65-F5344CB8AC3E}">
        <p14:creationId xmlns:p14="http://schemas.microsoft.com/office/powerpoint/2010/main" val="132485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8148638" y="1385887"/>
            <a:ext cx="4043362" cy="4043362"/>
          </a:xfrm>
          <a:prstGeom prst="rect">
            <a:avLst/>
          </a:prstGeom>
        </p:spPr>
      </p:pic>
      <p:pic>
        <p:nvPicPr>
          <p:cNvPr id="10" name="Picture 9"/>
          <p:cNvPicPr>
            <a:picLocks noChangeAspect="1"/>
          </p:cNvPicPr>
          <p:nvPr/>
        </p:nvPicPr>
        <p:blipFill>
          <a:blip r:embed="rId4"/>
          <a:stretch>
            <a:fillRect/>
          </a:stretch>
        </p:blipFill>
        <p:spPr>
          <a:xfrm>
            <a:off x="4105276" y="1385887"/>
            <a:ext cx="4043362" cy="4043362"/>
          </a:xfrm>
          <a:prstGeom prst="rect">
            <a:avLst/>
          </a:prstGeom>
        </p:spPr>
      </p:pic>
      <p:pic>
        <p:nvPicPr>
          <p:cNvPr id="12" name="Picture 11"/>
          <p:cNvPicPr>
            <a:picLocks noChangeAspect="1"/>
          </p:cNvPicPr>
          <p:nvPr/>
        </p:nvPicPr>
        <p:blipFill>
          <a:blip r:embed="rId5"/>
          <a:stretch>
            <a:fillRect/>
          </a:stretch>
        </p:blipFill>
        <p:spPr>
          <a:xfrm>
            <a:off x="61914" y="1385887"/>
            <a:ext cx="4043362" cy="4043362"/>
          </a:xfrm>
          <a:prstGeom prst="rect">
            <a:avLst/>
          </a:prstGeom>
        </p:spPr>
      </p:pic>
    </p:spTree>
    <p:extLst>
      <p:ext uri="{BB962C8B-B14F-4D97-AF65-F5344CB8AC3E}">
        <p14:creationId xmlns:p14="http://schemas.microsoft.com/office/powerpoint/2010/main" val="123877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clrChange>
              <a:clrFrom>
                <a:srgbClr val="FFFFFF"/>
              </a:clrFrom>
              <a:clrTo>
                <a:srgbClr val="FFFFFF">
                  <a:alpha val="0"/>
                </a:srgbClr>
              </a:clrTo>
            </a:clrChange>
          </a:blip>
          <a:stretch>
            <a:fillRect/>
          </a:stretch>
        </p:blipFill>
        <p:spPr>
          <a:xfrm>
            <a:off x="385311" y="1828800"/>
            <a:ext cx="4457575" cy="3666565"/>
          </a:xfrm>
          <a:prstGeom prst="rect">
            <a:avLst/>
          </a:prstGeom>
        </p:spPr>
      </p:pic>
      <p:pic>
        <p:nvPicPr>
          <p:cNvPr id="5" name="Picture 4"/>
          <p:cNvPicPr>
            <a:picLocks noChangeAspect="1"/>
          </p:cNvPicPr>
          <p:nvPr/>
        </p:nvPicPr>
        <p:blipFill>
          <a:blip r:embed="rId4">
            <a:clrChange>
              <a:clrFrom>
                <a:srgbClr val="FFFFFF"/>
              </a:clrFrom>
              <a:clrTo>
                <a:srgbClr val="FFFFFF">
                  <a:alpha val="0"/>
                </a:srgbClr>
              </a:clrTo>
            </a:clrChange>
          </a:blip>
          <a:stretch>
            <a:fillRect/>
          </a:stretch>
        </p:blipFill>
        <p:spPr>
          <a:xfrm>
            <a:off x="3925511" y="1749425"/>
            <a:ext cx="4023490" cy="3980329"/>
          </a:xfrm>
          <a:prstGeom prst="rect">
            <a:avLst/>
          </a:prstGeom>
        </p:spPr>
      </p:pic>
      <p:pic>
        <p:nvPicPr>
          <p:cNvPr id="6" name="Picture 5"/>
          <p:cNvPicPr>
            <a:picLocks noChangeAspect="1"/>
          </p:cNvPicPr>
          <p:nvPr/>
        </p:nvPicPr>
        <p:blipFill>
          <a:blip r:embed="rId5">
            <a:clrChange>
              <a:clrFrom>
                <a:srgbClr val="FFFFFF"/>
              </a:clrFrom>
              <a:clrTo>
                <a:srgbClr val="FFFFFF">
                  <a:alpha val="0"/>
                </a:srgbClr>
              </a:clrTo>
            </a:clrChange>
          </a:blip>
          <a:stretch>
            <a:fillRect/>
          </a:stretch>
        </p:blipFill>
        <p:spPr>
          <a:xfrm>
            <a:off x="7295070" y="2045260"/>
            <a:ext cx="4194131" cy="3520513"/>
          </a:xfrm>
          <a:prstGeom prst="rect">
            <a:avLst/>
          </a:prstGeom>
        </p:spPr>
      </p:pic>
      <p:sp>
        <p:nvSpPr>
          <p:cNvPr id="7" name="TextBox 6"/>
          <p:cNvSpPr txBox="1"/>
          <p:nvPr/>
        </p:nvSpPr>
        <p:spPr>
          <a:xfrm>
            <a:off x="1412180" y="1363578"/>
            <a:ext cx="2258695" cy="461665"/>
          </a:xfrm>
          <a:prstGeom prst="rect">
            <a:avLst/>
          </a:prstGeom>
          <a:noFill/>
        </p:spPr>
        <p:txBody>
          <a:bodyPr wrap="none" rtlCol="0">
            <a:spAutoFit/>
          </a:bodyPr>
          <a:lstStyle/>
          <a:p>
            <a:r>
              <a:rPr lang="en-US" sz="2400" dirty="0" smtClean="0"/>
              <a:t>Water (235 bins)</a:t>
            </a:r>
            <a:endParaRPr lang="en-US" sz="2400" dirty="0"/>
          </a:p>
        </p:txBody>
      </p:sp>
      <p:sp>
        <p:nvSpPr>
          <p:cNvPr id="8" name="TextBox 7"/>
          <p:cNvSpPr txBox="1"/>
          <p:nvPr/>
        </p:nvSpPr>
        <p:spPr>
          <a:xfrm>
            <a:off x="4842886" y="1363577"/>
            <a:ext cx="1947969" cy="461665"/>
          </a:xfrm>
          <a:prstGeom prst="rect">
            <a:avLst/>
          </a:prstGeom>
          <a:noFill/>
        </p:spPr>
        <p:txBody>
          <a:bodyPr wrap="none" rtlCol="0">
            <a:spAutoFit/>
          </a:bodyPr>
          <a:lstStyle/>
          <a:p>
            <a:r>
              <a:rPr lang="en-US" sz="2400" smtClean="0"/>
              <a:t>Gut (147 bins)</a:t>
            </a:r>
            <a:endParaRPr lang="en-US" sz="2400" dirty="0"/>
          </a:p>
        </p:txBody>
      </p:sp>
      <p:sp>
        <p:nvSpPr>
          <p:cNvPr id="9" name="TextBox 8"/>
          <p:cNvSpPr txBox="1"/>
          <p:nvPr/>
        </p:nvSpPr>
        <p:spPr>
          <a:xfrm>
            <a:off x="8248444" y="1363577"/>
            <a:ext cx="1933543" cy="461665"/>
          </a:xfrm>
          <a:prstGeom prst="rect">
            <a:avLst/>
          </a:prstGeom>
          <a:noFill/>
        </p:spPr>
        <p:txBody>
          <a:bodyPr wrap="none" rtlCol="0">
            <a:spAutoFit/>
          </a:bodyPr>
          <a:lstStyle/>
          <a:p>
            <a:r>
              <a:rPr lang="en-US" sz="2400" smtClean="0"/>
              <a:t>Soil (134 bins)</a:t>
            </a:r>
            <a:endParaRPr lang="en-US" sz="2400" dirty="0"/>
          </a:p>
        </p:txBody>
      </p:sp>
      <p:sp>
        <p:nvSpPr>
          <p:cNvPr id="10" name="Rectangle 9"/>
          <p:cNvSpPr/>
          <p:nvPr/>
        </p:nvSpPr>
        <p:spPr>
          <a:xfrm>
            <a:off x="519953" y="1255058"/>
            <a:ext cx="10865223" cy="42403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Tree>
    <p:extLst>
      <p:ext uri="{BB962C8B-B14F-4D97-AF65-F5344CB8AC3E}">
        <p14:creationId xmlns:p14="http://schemas.microsoft.com/office/powerpoint/2010/main" val="1624995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78727" y="0"/>
            <a:ext cx="6234545" cy="6858000"/>
          </a:xfrm>
          <a:prstGeom prst="rect">
            <a:avLst/>
          </a:prstGeom>
        </p:spPr>
      </p:pic>
    </p:spTree>
    <p:extLst>
      <p:ext uri="{BB962C8B-B14F-4D97-AF65-F5344CB8AC3E}">
        <p14:creationId xmlns:p14="http://schemas.microsoft.com/office/powerpoint/2010/main" val="4210873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3517</TotalTime>
  <Words>481</Words>
  <Application>Microsoft Macintosh PowerPoint</Application>
  <PresentationFormat>Widescreen</PresentationFormat>
  <Paragraphs>22</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Calibri</vt:lpstr>
      <vt:lpstr>Calibri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German Uritskiy</dc:creator>
  <cp:lastModifiedBy>German Uritskiy</cp:lastModifiedBy>
  <cp:revision>34</cp:revision>
  <dcterms:created xsi:type="dcterms:W3CDTF">2017-12-22T15:10:55Z</dcterms:created>
  <dcterms:modified xsi:type="dcterms:W3CDTF">2018-02-08T17:41:33Z</dcterms:modified>
</cp:coreProperties>
</file>